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Lst>
  <p:notesMasterIdLst>
    <p:notesMasterId r:id="rId5"/>
  </p:notesMaster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notesMaster" Target="notesMasters/notesMaster1.xml"/><Relationship Id="rId6" Type="http://schemas.openxmlformats.org/officeDocument/2006/relationships/presProps" Target="presProps.xml"/><Relationship Id="rId7" Type="http://schemas.openxmlformats.org/officeDocument/2006/relationships/viewProps" Target="viewProps.xml"/><Relationship Id="rId8" Type="http://schemas.openxmlformats.org/officeDocument/2006/relationships/theme" Target="theme/theme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DOJITAI · WORKSHOP-BOX · v1 · 2026-09-09
Warum nervt unser Gruppenchat?
Ein spielerischer Einstieg in bessere Absprachen.
Für: Kommunikationstrainings, Team-Workshops und Seminare für Erwachsene
Fünf Minuten sind ein Richtwert. Wenn die Gruppe mehr Lesezeit oder Austausch braucht, plane acht bis zehn Minuten ein.
Vorbereiten: Folien am Beamer oder per Bildschirmfreigabe zeigen. Internet für das Quiz prüfen; den Teilnehmerlink im Kurschat bereithalten.
Teilnehmerlink: https://dojitai.ch/fuer-trainer/chat-wesen/start
EINSTIEG ZUM VORLESEN
Wir schauen mit Humor auf unsere Chat-Gewohnheiten. Öffnet den Link und beantwortet sieben Fragen für euch. Mitmachen und Ergebnisse zeigen sind freiwillig. Es geht nicht darum, jemanden einzuordnen, sondern eine hilfreiche Absprache für unseren Chat zu finden.
ABLAUF
0:00–1:00 · Einladen
Folie 1 zeigen. Freiwilligkeit erklären und QR-Code oder Teilnehmerlink anbieten.
1:00–3:00 · Für sich entdecken
Sieben Fragen am eigenen Gerät beantworten. Kein Konto und keine Installation nötig.
3:00–4:00 · Zu zweit austauschen
Folie 2 zeigen. Eine der beiden Gesprächsfragen auswählen; niemand muss sein Ergebnis nennen.
4:00–5:00 · Eine Absprache finden
Folie 3 zeigen. Eine konkrete Chat-Regel formulieren und einen Termin fürs Nachfragen vereinbaren.
ZWEI GESPRÄCHSFRAGEN · EINE AUSWÄHLEN
1. Welche Chat-Gewohnheit kennst du von dir selbst?
2. Was brauchst du, damit der Gruppenchat für dich gut funktioniert?
ABSCHLUSS
Welche eine Chat-Regel wollen wir ausprobieren?
Beispiel: Dringendes klären wir per Anruf. Alles andere darf bis zum nächsten Arbeitstag warten.
Notiert die Absprache, nicht die Quiz-Ergebnisse. Fragt beim nächsten Treffen, ob die Regel geholfen hat.
FREIWILLIG UND OHNE SCHUBLADEN
Das Quiz ist eine humorvolle Karikatur, kein Persönlichkeitstest und keine Diagnostik. Keine Bewertung, keine Rangliste, kein Einsatz zur Personalauswahl.
Niemand muss ein Ergebnis vorlesen oder teilen. Keine echten Chatverläufe, Namen oder Screenshots einsammeln. Wer kein Handy nutzen möchte, kann direkt bei den Gesprächsfragen mitmachen.
Bei akuten Konflikten in der Gruppe das Quiz nicht zur Zuschreibung von Rollen verwenden; lieber direkt über Bedürfnisse und Absprachen sprechen.
TECHNIK UND DATENSCHUTZ
Die heruntergeladenen Folien und die Anleitung funktionieren offline. Das Quiz benötigt Internet. Bei technischen Problemen mit den beiden Gesprächsfragen ohne Quiz fortfahren.
Es gibt keinen Ergebnisbericht für die Kursleitung. Freiwillige Teilen-Funktionen sind für diese Übung nicht nötig. Für die Web-Nutzung gilt die Datenschutzerklärung: https://dojitai.ch/datenschutz
NUTZUNG UND WEITERGABE
Du darfst diese Dojitai-Folien und die Anleitung kostenlos in eigenen Kursen einsetzen, auch in bezahlten Workshops, sowie an Kolleginnen und Kollegen weitergeben. Du darfst die Moderation anpassen. Bitte lass die Quellenangabe Dojitai und einen funktionierenden Teilnehmerlink auf den Folien stehen. Das Material darf nicht als diagnostischer Test oder zur Personalbeurteilung angeboten werden.
Aktuelle Materialien: https://dojitai.ch/fuer-trainer</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DOJITAI · WORKSHOP-BOX · v1 · 2026-09-09
Warum nervt unser Gruppenchat?
Ein spielerischer Einstieg in bessere Absprachen.
Für: Kommunikationstrainings, Team-Workshops und Seminare für Erwachsene
Fünf Minuten sind ein Richtwert. Wenn die Gruppe mehr Lesezeit oder Austausch braucht, plane acht bis zehn Minuten ein.
Vorbereiten: Folien am Beamer oder per Bildschirmfreigabe zeigen. Internet für das Quiz prüfen; den Teilnehmerlink im Kurschat bereithalten.
Teilnehmerlink: https://dojitai.ch/fuer-trainer/chat-wesen/start
EINSTIEG ZUM VORLESEN
Wir schauen mit Humor auf unsere Chat-Gewohnheiten. Öffnet den Link und beantwortet sieben Fragen für euch. Mitmachen und Ergebnisse zeigen sind freiwillig. Es geht nicht darum, jemanden einzuordnen, sondern eine hilfreiche Absprache für unseren Chat zu finden.
ABLAUF
0:00–1:00 · Einladen
Folie 1 zeigen. Freiwilligkeit erklären und QR-Code oder Teilnehmerlink anbieten.
1:00–3:00 · Für sich entdecken
Sieben Fragen am eigenen Gerät beantworten. Kein Konto und keine Installation nötig.
3:00–4:00 · Zu zweit austauschen
Folie 2 zeigen. Eine der beiden Gesprächsfragen auswählen; niemand muss sein Ergebnis nennen.
4:00–5:00 · Eine Absprache finden
Folie 3 zeigen. Eine konkrete Chat-Regel formulieren und einen Termin fürs Nachfragen vereinbaren.
ZWEI GESPRÄCHSFRAGEN · EINE AUSWÄHLEN
1. Welche Chat-Gewohnheit kennst du von dir selbst?
2. Was brauchst du, damit der Gruppenchat für dich gut funktioniert?
ABSCHLUSS
Welche eine Chat-Regel wollen wir ausprobieren?
Beispiel: Dringendes klären wir per Anruf. Alles andere darf bis zum nächsten Arbeitstag warten.
Notiert die Absprache, nicht die Quiz-Ergebnisse. Fragt beim nächsten Treffen, ob die Regel geholfen hat.
FREIWILLIG UND OHNE SCHUBLADEN
Das Quiz ist eine humorvolle Karikatur, kein Persönlichkeitstest und keine Diagnostik. Keine Bewertung, keine Rangliste, kein Einsatz zur Personalauswahl.
Niemand muss ein Ergebnis vorlesen oder teilen. Keine echten Chatverläufe, Namen oder Screenshots einsammeln. Wer kein Handy nutzen möchte, kann direkt bei den Gesprächsfragen mitmachen.
Bei akuten Konflikten in der Gruppe das Quiz nicht zur Zuschreibung von Rollen verwenden; lieber direkt über Bedürfnisse und Absprachen sprechen.
TECHNIK UND DATENSCHUTZ
Die heruntergeladenen Folien und die Anleitung funktionieren offline. Das Quiz benötigt Internet. Bei technischen Problemen mit den beiden Gesprächsfragen ohne Quiz fortfahren.
Es gibt keinen Ergebnisbericht für die Kursleitung. Freiwillige Teilen-Funktionen sind für diese Übung nicht nötig. Für die Web-Nutzung gilt die Datenschutzerklärung: https://dojitai.ch/datenschutz
NUTZUNG UND WEITERGABE
Du darfst diese Dojitai-Folien und die Anleitung kostenlos in eigenen Kursen einsetzen, auch in bezahlten Workshops, sowie an Kolleginnen und Kollegen weitergeben. Du darfst die Moderation anpassen. Bitte lass die Quellenangabe Dojitai und einen funktionierenden Teilnehmerlink auf den Folien stehen. Das Material darf nicht als diagnostischer Test oder zur Personalbeurteilung angeboten werden.
Aktuelle Materialien: https://dojitai.ch/fuer-trainer</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DOJITAI · WORKSHOP-BOX · v1 · 2026-09-09
Warum nervt unser Gruppenchat?
Ein spielerischer Einstieg in bessere Absprachen.
Für: Kommunikationstrainings, Team-Workshops und Seminare für Erwachsene
Fünf Minuten sind ein Richtwert. Wenn die Gruppe mehr Lesezeit oder Austausch braucht, plane acht bis zehn Minuten ein.
Vorbereiten: Folien am Beamer oder per Bildschirmfreigabe zeigen. Internet für das Quiz prüfen; den Teilnehmerlink im Kurschat bereithalten.
Teilnehmerlink: https://dojitai.ch/fuer-trainer/chat-wesen/start
EINSTIEG ZUM VORLESEN
Wir schauen mit Humor auf unsere Chat-Gewohnheiten. Öffnet den Link und beantwortet sieben Fragen für euch. Mitmachen und Ergebnisse zeigen sind freiwillig. Es geht nicht darum, jemanden einzuordnen, sondern eine hilfreiche Absprache für unseren Chat zu finden.
ABLAUF
0:00–1:00 · Einladen
Folie 1 zeigen. Freiwilligkeit erklären und QR-Code oder Teilnehmerlink anbieten.
1:00–3:00 · Für sich entdecken
Sieben Fragen am eigenen Gerät beantworten. Kein Konto und keine Installation nötig.
3:00–4:00 · Zu zweit austauschen
Folie 2 zeigen. Eine der beiden Gesprächsfragen auswählen; niemand muss sein Ergebnis nennen.
4:00–5:00 · Eine Absprache finden
Folie 3 zeigen. Eine konkrete Chat-Regel formulieren und einen Termin fürs Nachfragen vereinbaren.
ZWEI GESPRÄCHSFRAGEN · EINE AUSWÄHLEN
1. Welche Chat-Gewohnheit kennst du von dir selbst?
2. Was brauchst du, damit der Gruppenchat für dich gut funktioniert?
ABSCHLUSS
Welche eine Chat-Regel wollen wir ausprobieren?
Beispiel: Dringendes klären wir per Anruf. Alles andere darf bis zum nächsten Arbeitstag warten.
Notiert die Absprache, nicht die Quiz-Ergebnisse. Fragt beim nächsten Treffen, ob die Regel geholfen hat.
FREIWILLIG UND OHNE SCHUBLADEN
Das Quiz ist eine humorvolle Karikatur, kein Persönlichkeitstest und keine Diagnostik. Keine Bewertung, keine Rangliste, kein Einsatz zur Personalauswahl.
Niemand muss ein Ergebnis vorlesen oder teilen. Keine echten Chatverläufe, Namen oder Screenshots einsammeln. Wer kein Handy nutzen möchte, kann direkt bei den Gesprächsfragen mitmachen.
Bei akuten Konflikten in der Gruppe das Quiz nicht zur Zuschreibung von Rollen verwenden; lieber direkt über Bedürfnisse und Absprachen sprechen.
TECHNIK UND DATENSCHUTZ
Die heruntergeladenen Folien und die Anleitung funktionieren offline. Das Quiz benötigt Internet. Bei technischen Problemen mit den beiden Gesprächsfragen ohne Quiz fortfahren.
Es gibt keinen Ergebnisbericht für die Kursleitung. Freiwillige Teilen-Funktionen sind für diese Übung nicht nötig. Für die Web-Nutzung gilt die Datenschutzerklärung: https://dojitai.ch/datenschutz
NUTZUNG UND WEITERGABE
Du darfst diese Dojitai-Folien und die Anleitung kostenlos in eigenen Kursen einsetzen, auch in bezahlten Workshops, sowie an Kolleginnen und Kollegen weitergeben. Du darfst die Moderation anpassen. Bitte lass die Quellenangabe Dojitai und einen funktionierenden Teilnehmerlink auf den Folien stehen. Das Material darf nicht als diagnostischer Test oder zur Personalbeurteilung angeboten werden.
Aktuelle Materialien: https://dojitai.ch/fuer-trainer</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s://dojitai.ch/fuer-trainer/chat-wesen/start" TargetMode="External"/><Relationship Id="rId1" Type="http://schemas.openxmlformats.org/officeDocument/2006/relationships/image" Target="../media/image-1-1.png"/><Relationship Id="rId3" Type="http://schemas.openxmlformats.org/officeDocument/2006/relationships/slideLayout" Target="../slideLayouts/slideLayout1.xml"/><Relationship Id="rId4"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16233F"/>
        </a:solidFill>
      </p:bgPr>
    </p:bg>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gd name="adj" fmla="val 2000"/>
            </a:avLst>
          </a:prstGeom>
          <a:solidFill>
            <a:srgbClr val="16233F"/>
          </a:solidFill>
          <a:ln w="12700">
            <a:solidFill>
              <a:srgbClr val="333333">
                <a:alpha val="0"/>
              </a:srgbClr>
            </a:solidFill>
            <a:prstDash val="solid"/>
          </a:ln>
        </p:spPr>
      </p:sp>
      <p:sp>
        <p:nvSpPr>
          <p:cNvPr id="3" name="Shape 1"/>
          <p:cNvSpPr/>
          <p:nvPr/>
        </p:nvSpPr>
        <p:spPr>
          <a:xfrm>
            <a:off x="609600" y="548640"/>
            <a:ext cx="533400" cy="45720"/>
          </a:xfrm>
          <a:prstGeom prst="roundRect">
            <a:avLst>
              <a:gd name="adj" fmla="val 300000"/>
            </a:avLst>
          </a:prstGeom>
          <a:solidFill>
            <a:srgbClr val="F0D080"/>
          </a:solidFill>
          <a:ln w="12700">
            <a:solidFill>
              <a:srgbClr val="333333">
                <a:alpha val="0"/>
              </a:srgbClr>
            </a:solidFill>
            <a:prstDash val="solid"/>
          </a:ln>
        </p:spPr>
      </p:sp>
      <p:sp>
        <p:nvSpPr>
          <p:cNvPr id="4" name="Text 2"/>
          <p:cNvSpPr/>
          <p:nvPr/>
        </p:nvSpPr>
        <p:spPr>
          <a:xfrm>
            <a:off x="609600" y="838200"/>
            <a:ext cx="10668000" cy="217932"/>
          </a:xfrm>
          <a:prstGeom prst="rect">
            <a:avLst/>
          </a:prstGeom>
          <a:noFill/>
          <a:ln/>
        </p:spPr>
        <p:txBody>
          <a:bodyPr wrap="square" lIns="0" tIns="0" rIns="0" bIns="0" rtlCol="0" anchor="t"/>
          <a:lstStyle/>
          <a:p>
            <a:pPr indent="0" marL="0">
              <a:buNone/>
            </a:pPr>
            <a:r>
              <a:rPr lang="de-CH" altLang="en-US" sz="1320" b="1" dirty="0">
                <a:solidFill>
                  <a:srgbClr val="F0D080"/>
                </a:solidFill>
                <a:latin typeface="Arial" pitchFamily="34" charset="0"/>
                <a:ea typeface="Arial" pitchFamily="34" charset="-122"/>
                <a:cs typeface="Arial" pitchFamily="34" charset="-120"/>
              </a:rPr>
              <a:t>01 / MITMACHEN</a:t>
            </a:r>
            <a:endParaRPr lang="de-CH" sz="1320" dirty="0"/>
          </a:p>
        </p:txBody>
      </p:sp>
      <p:sp>
        <p:nvSpPr>
          <p:cNvPr id="5" name="Text 3"/>
          <p:cNvSpPr/>
          <p:nvPr/>
        </p:nvSpPr>
        <p:spPr>
          <a:xfrm>
            <a:off x="609600" y="6370320"/>
            <a:ext cx="10972800" cy="227838"/>
          </a:xfrm>
          <a:prstGeom prst="rect">
            <a:avLst/>
          </a:prstGeom>
          <a:noFill/>
          <a:ln/>
        </p:spPr>
        <p:txBody>
          <a:bodyPr wrap="square" lIns="0" tIns="0" rIns="0" bIns="0" rtlCol="0" anchor="t"/>
          <a:lstStyle/>
          <a:p>
            <a:pPr indent="0" marL="0">
              <a:buNone/>
            </a:pPr>
            <a:r>
              <a:rPr lang="de-CH" altLang="en-US" sz="1380" dirty="0">
                <a:solidFill>
                  <a:srgbClr val="C3CDDF"/>
                </a:solidFill>
                <a:latin typeface="Arial" pitchFamily="34" charset="0"/>
                <a:ea typeface="Arial" pitchFamily="34" charset="-122"/>
                <a:cs typeface="Arial" pitchFamily="34" charset="-120"/>
              </a:rPr>
              <a:t>Dojitai · Kostenlose Workshop-Box · dojitai.ch/fuer-trainer</a:t>
            </a:r>
            <a:endParaRPr lang="de-CH" sz="1380" dirty="0"/>
          </a:p>
        </p:txBody>
      </p:sp>
      <p:sp>
        <p:nvSpPr>
          <p:cNvPr id="6" name="Text 4"/>
          <p:cNvSpPr/>
          <p:nvPr/>
        </p:nvSpPr>
        <p:spPr>
          <a:xfrm>
            <a:off x="609600" y="1463040"/>
            <a:ext cx="7239000" cy="1466088"/>
          </a:xfrm>
          <a:prstGeom prst="rect">
            <a:avLst/>
          </a:prstGeom>
          <a:noFill/>
          <a:ln/>
        </p:spPr>
        <p:txBody>
          <a:bodyPr wrap="square" lIns="0" tIns="0" rIns="0" bIns="0" rtlCol="0" anchor="t"/>
          <a:lstStyle/>
          <a:p>
            <a:pPr indent="0" marL="0">
              <a:buNone/>
            </a:pPr>
            <a:r>
              <a:rPr lang="de-CH" altLang="en-US" sz="4440" b="1" dirty="0">
                <a:solidFill>
                  <a:srgbClr val="FFFFFF"/>
                </a:solidFill>
                <a:latin typeface="Arial" pitchFamily="34" charset="0"/>
                <a:ea typeface="Arial" pitchFamily="34" charset="-122"/>
                <a:cs typeface="Arial" pitchFamily="34" charset="-120"/>
              </a:rPr>
              <a:t>Welches Chat-Wesen</a:t>
            </a:r>
            <a:endParaRPr lang="de-CH" sz="4440" dirty="0"/>
          </a:p>
          <a:p>
            <a:pPr indent="0" marL="0">
              <a:buNone/>
            </a:pPr>
            <a:r>
              <a:rPr lang="de-CH" altLang="en-US" sz="4440" b="1" dirty="0">
                <a:solidFill>
                  <a:srgbClr val="FFFFFF"/>
                </a:solidFill>
                <a:latin typeface="Arial" pitchFamily="34" charset="0"/>
                <a:ea typeface="Arial" pitchFamily="34" charset="-122"/>
                <a:cs typeface="Arial" pitchFamily="34" charset="-120"/>
              </a:rPr>
              <a:t>bist du?</a:t>
            </a:r>
            <a:endParaRPr lang="de-CH" sz="4440" dirty="0"/>
          </a:p>
        </p:txBody>
      </p:sp>
      <p:sp>
        <p:nvSpPr>
          <p:cNvPr id="7" name="Text 5"/>
          <p:cNvSpPr/>
          <p:nvPr/>
        </p:nvSpPr>
        <p:spPr>
          <a:xfrm>
            <a:off x="609600" y="3139440"/>
            <a:ext cx="7162800" cy="832104"/>
          </a:xfrm>
          <a:prstGeom prst="rect">
            <a:avLst/>
          </a:prstGeom>
          <a:noFill/>
          <a:ln/>
        </p:spPr>
        <p:txBody>
          <a:bodyPr wrap="square" lIns="0" tIns="0" rIns="0" bIns="0" rtlCol="0" anchor="t"/>
          <a:lstStyle/>
          <a:p>
            <a:pPr indent="0" marL="0">
              <a:buNone/>
            </a:pPr>
            <a:r>
              <a:rPr lang="de-CH" altLang="en-US" sz="2520" dirty="0">
                <a:solidFill>
                  <a:srgbClr val="A7E3CE"/>
                </a:solidFill>
                <a:latin typeface="Arial" pitchFamily="34" charset="0"/>
                <a:ea typeface="Arial" pitchFamily="34" charset="-122"/>
                <a:cs typeface="Arial" pitchFamily="34" charset="-120"/>
              </a:rPr>
              <a:t>Sprachnachricht-Walross</a:t>
            </a:r>
            <a:endParaRPr lang="de-CH" sz="2520" dirty="0"/>
          </a:p>
          <a:p>
            <a:pPr indent="0" marL="0">
              <a:buNone/>
            </a:pPr>
            <a:r>
              <a:rPr lang="de-CH" altLang="en-US" sz="2520" dirty="0">
                <a:solidFill>
                  <a:srgbClr val="A7E3CE"/>
                </a:solidFill>
                <a:latin typeface="Arial" pitchFamily="34" charset="0"/>
                <a:ea typeface="Arial" pitchFamily="34" charset="-122"/>
                <a:cs typeface="Arial" pitchFamily="34" charset="-120"/>
              </a:rPr>
              <a:t>oder Daumen-Faultier?</a:t>
            </a:r>
            <a:endParaRPr lang="de-CH" sz="2520" dirty="0"/>
          </a:p>
        </p:txBody>
      </p:sp>
      <p:sp>
        <p:nvSpPr>
          <p:cNvPr id="8" name="Text 6"/>
          <p:cNvSpPr/>
          <p:nvPr/>
        </p:nvSpPr>
        <p:spPr>
          <a:xfrm>
            <a:off x="609600" y="4328160"/>
            <a:ext cx="7162800" cy="614172"/>
          </a:xfrm>
          <a:prstGeom prst="rect">
            <a:avLst/>
          </a:prstGeom>
          <a:noFill/>
          <a:ln/>
        </p:spPr>
        <p:txBody>
          <a:bodyPr wrap="square" lIns="0" tIns="0" rIns="0" bIns="0" rtlCol="0" anchor="t"/>
          <a:lstStyle/>
          <a:p>
            <a:pPr indent="0" marL="0">
              <a:buNone/>
            </a:pPr>
            <a:r>
              <a:rPr lang="de-CH" altLang="en-US" sz="1860" dirty="0">
                <a:solidFill>
                  <a:srgbClr val="FFFFFF"/>
                </a:solidFill>
                <a:latin typeface="Arial" pitchFamily="34" charset="0"/>
                <a:ea typeface="Arial" pitchFamily="34" charset="-122"/>
                <a:cs typeface="Arial" pitchFamily="34" charset="-120"/>
              </a:rPr>
              <a:t>Sieben Fragen. Für dich beantworten.</a:t>
            </a:r>
            <a:endParaRPr lang="de-CH" sz="1860" dirty="0"/>
          </a:p>
          <a:p>
            <a:pPr indent="0" marL="0">
              <a:buNone/>
            </a:pPr>
            <a:r>
              <a:rPr lang="de-CH" altLang="en-US" sz="1860" dirty="0">
                <a:solidFill>
                  <a:srgbClr val="FFFFFF"/>
                </a:solidFill>
                <a:latin typeface="Arial" pitchFamily="34" charset="0"/>
                <a:ea typeface="Arial" pitchFamily="34" charset="-122"/>
                <a:cs typeface="Arial" pitchFamily="34" charset="-120"/>
              </a:rPr>
              <a:t>Ohne Konto oder Installation.</a:t>
            </a:r>
            <a:endParaRPr lang="de-CH" sz="1860" dirty="0"/>
          </a:p>
        </p:txBody>
      </p:sp>
      <p:sp>
        <p:nvSpPr>
          <p:cNvPr id="9" name="Text 7"/>
          <p:cNvSpPr/>
          <p:nvPr/>
        </p:nvSpPr>
        <p:spPr>
          <a:xfrm>
            <a:off x="609600" y="5318760"/>
            <a:ext cx="7162800" cy="534924"/>
          </a:xfrm>
          <a:prstGeom prst="rect">
            <a:avLst/>
          </a:prstGeom>
          <a:noFill/>
          <a:ln/>
        </p:spPr>
        <p:txBody>
          <a:bodyPr wrap="square" lIns="0" tIns="0" rIns="0" bIns="0" rtlCol="0" anchor="t"/>
          <a:lstStyle/>
          <a:p>
            <a:pPr indent="0" marL="0">
              <a:buNone/>
            </a:pPr>
            <a:r>
              <a:rPr lang="de-CH" altLang="en-US" sz="1620" dirty="0">
                <a:solidFill>
                  <a:srgbClr val="C3CDDF"/>
                </a:solidFill>
                <a:latin typeface="Arial" pitchFamily="34" charset="0"/>
                <a:ea typeface="Arial" pitchFamily="34" charset="-122"/>
                <a:cs typeface="Arial" pitchFamily="34" charset="-120"/>
              </a:rPr>
              <a:t>Mitmachen und Teilen sind freiwillig.</a:t>
            </a:r>
            <a:endParaRPr lang="de-CH" sz="1620" dirty="0"/>
          </a:p>
          <a:p>
            <a:pPr indent="0" marL="0">
              <a:buNone/>
            </a:pPr>
            <a:r>
              <a:rPr lang="de-CH" altLang="en-US" sz="1620" dirty="0">
                <a:solidFill>
                  <a:srgbClr val="C3CDDF"/>
                </a:solidFill>
                <a:latin typeface="Arial" pitchFamily="34" charset="0"/>
                <a:ea typeface="Arial" pitchFamily="34" charset="-122"/>
                <a:cs typeface="Arial" pitchFamily="34" charset="-120"/>
              </a:rPr>
              <a:t>Eine Karikatur, kein Persönlichkeitstest.</a:t>
            </a:r>
            <a:endParaRPr lang="de-CH" sz="1620" dirty="0"/>
          </a:p>
        </p:txBody>
      </p:sp>
      <p:sp>
        <p:nvSpPr>
          <p:cNvPr id="10" name="Shape 8"/>
          <p:cNvSpPr/>
          <p:nvPr/>
        </p:nvSpPr>
        <p:spPr>
          <a:xfrm>
            <a:off x="8305800" y="1524000"/>
            <a:ext cx="3276600" cy="3848100"/>
          </a:xfrm>
          <a:prstGeom prst="roundRect">
            <a:avLst>
              <a:gd name="adj" fmla="val 4186"/>
            </a:avLst>
          </a:prstGeom>
          <a:solidFill>
            <a:srgbClr val="FFFFFF"/>
          </a:solidFill>
          <a:ln w="12700">
            <a:solidFill>
              <a:srgbClr val="333333">
                <a:alpha val="0"/>
              </a:srgbClr>
            </a:solidFill>
            <a:prstDash val="solid"/>
          </a:ln>
        </p:spPr>
      </p:sp>
      <p:pic>
        <p:nvPicPr>
          <p:cNvPr id="11" name="Image 0" descr="QR-Code zum Chat-Wesen-Quiz">
            <a:hlinkClick r:id="rId2" tooltip=""/>
          </p:cNvPr>
          <p:cNvPicPr>
            <a:picLocks noChangeAspect="1"/>
          </p:cNvPicPr>
          <p:nvPr/>
        </p:nvPicPr>
        <p:blipFill>
          <a:blip r:embed="rId1"/>
          <a:stretch>
            <a:fillRect/>
          </a:stretch>
        </p:blipFill>
        <p:spPr>
          <a:xfrm>
            <a:off x="8542020" y="1752600"/>
            <a:ext cx="2804160" cy="2804160"/>
          </a:xfrm>
          <a:prstGeom prst="rect">
            <a:avLst/>
          </a:prstGeom>
        </p:spPr>
      </p:pic>
      <p:sp>
        <p:nvSpPr>
          <p:cNvPr id="12" name="Text 9"/>
          <p:cNvSpPr/>
          <p:nvPr/>
        </p:nvSpPr>
        <p:spPr>
          <a:xfrm>
            <a:off x="8618220" y="4785360"/>
            <a:ext cx="2667000" cy="287274"/>
          </a:xfrm>
          <a:prstGeom prst="rect">
            <a:avLst/>
          </a:prstGeom>
          <a:noFill/>
          <a:ln/>
        </p:spPr>
        <p:txBody>
          <a:bodyPr wrap="square" lIns="0" tIns="0" rIns="0" bIns="0" rtlCol="0" anchor="t"/>
          <a:lstStyle/>
          <a:p>
            <a:pPr indent="0" marL="0">
              <a:buNone/>
            </a:pPr>
            <a:r>
              <a:rPr lang="de-CH" altLang="en-US" sz="1740" b="1" dirty="0">
                <a:solidFill>
                  <a:srgbClr val="16233F"/>
                </a:solidFill>
                <a:latin typeface="Arial" pitchFamily="34" charset="0"/>
                <a:ea typeface="Arial" pitchFamily="34" charset="-122"/>
                <a:cs typeface="Arial" pitchFamily="34" charset="-120"/>
              </a:rPr>
              <a:t>Scannen &amp; mitmachen</a:t>
            </a:r>
            <a:endParaRPr lang="de-CH" sz="1740" dirty="0"/>
          </a:p>
        </p:txBody>
      </p:sp>
      <p:sp>
        <p:nvSpPr>
          <p:cNvPr id="13" name="Text 10"/>
          <p:cNvSpPr/>
          <p:nvPr/>
        </p:nvSpPr>
        <p:spPr>
          <a:xfrm>
            <a:off x="7772400" y="5623560"/>
            <a:ext cx="3962400" cy="515112"/>
          </a:xfrm>
          <a:prstGeom prst="rect">
            <a:avLst/>
          </a:prstGeom>
          <a:noFill/>
          <a:ln/>
        </p:spPr>
        <p:txBody>
          <a:bodyPr wrap="square" lIns="0" tIns="0" rIns="0" bIns="0" rtlCol="0" anchor="t"/>
          <a:lstStyle/>
          <a:p>
            <a:pPr indent="0" marL="0">
              <a:buNone/>
            </a:pPr>
            <a:r>
              <a:rPr lang="de-CH" altLang="en-US" sz="1560" dirty="0">
                <a:solidFill>
                  <a:srgbClr val="C3CDDF"/>
                </a:solidFill>
                <a:latin typeface="Arial" pitchFamily="34" charset="0"/>
                <a:ea typeface="Arial" pitchFamily="34" charset="-122"/>
                <a:cs typeface="Arial" pitchFamily="34" charset="-120"/>
              </a:rPr>
              <a:t>dojitai.ch/fuer-trainer/</a:t>
            </a:r>
            <a:endParaRPr lang="de-CH" sz="1560" dirty="0"/>
          </a:p>
          <a:p>
            <a:pPr indent="0" marL="0">
              <a:buNone/>
            </a:pPr>
            <a:r>
              <a:rPr lang="de-CH" altLang="en-US" sz="1560" dirty="0">
                <a:solidFill>
                  <a:srgbClr val="C3CDDF"/>
                </a:solidFill>
                <a:latin typeface="Arial" pitchFamily="34" charset="0"/>
                <a:ea typeface="Arial" pitchFamily="34" charset="-122"/>
                <a:cs typeface="Arial" pitchFamily="34" charset="-120"/>
              </a:rPr>
              <a:t>chat-wesen/start</a:t>
            </a:r>
            <a:endParaRPr lang="de-CH" sz="156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16233F"/>
        </a:solidFill>
      </p:bgPr>
    </p:bg>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gd name="adj" fmla="val 2000"/>
            </a:avLst>
          </a:prstGeom>
          <a:solidFill>
            <a:srgbClr val="16233F"/>
          </a:solidFill>
          <a:ln w="12700">
            <a:solidFill>
              <a:srgbClr val="333333">
                <a:alpha val="0"/>
              </a:srgbClr>
            </a:solidFill>
            <a:prstDash val="solid"/>
          </a:ln>
        </p:spPr>
      </p:sp>
      <p:sp>
        <p:nvSpPr>
          <p:cNvPr id="3" name="Shape 1"/>
          <p:cNvSpPr/>
          <p:nvPr/>
        </p:nvSpPr>
        <p:spPr>
          <a:xfrm>
            <a:off x="609600" y="548640"/>
            <a:ext cx="533400" cy="45720"/>
          </a:xfrm>
          <a:prstGeom prst="roundRect">
            <a:avLst>
              <a:gd name="adj" fmla="val 300000"/>
            </a:avLst>
          </a:prstGeom>
          <a:solidFill>
            <a:srgbClr val="F0D080"/>
          </a:solidFill>
          <a:ln w="12700">
            <a:solidFill>
              <a:srgbClr val="333333">
                <a:alpha val="0"/>
              </a:srgbClr>
            </a:solidFill>
            <a:prstDash val="solid"/>
          </a:ln>
        </p:spPr>
      </p:sp>
      <p:sp>
        <p:nvSpPr>
          <p:cNvPr id="4" name="Text 2"/>
          <p:cNvSpPr/>
          <p:nvPr/>
        </p:nvSpPr>
        <p:spPr>
          <a:xfrm>
            <a:off x="609600" y="838200"/>
            <a:ext cx="10668000" cy="217932"/>
          </a:xfrm>
          <a:prstGeom prst="rect">
            <a:avLst/>
          </a:prstGeom>
          <a:noFill/>
          <a:ln/>
        </p:spPr>
        <p:txBody>
          <a:bodyPr wrap="square" lIns="0" tIns="0" rIns="0" bIns="0" rtlCol="0" anchor="t"/>
          <a:lstStyle/>
          <a:p>
            <a:pPr indent="0" marL="0">
              <a:buNone/>
            </a:pPr>
            <a:r>
              <a:rPr lang="de-CH" altLang="en-US" sz="1320" b="1" dirty="0">
                <a:solidFill>
                  <a:srgbClr val="F0D080"/>
                </a:solidFill>
                <a:latin typeface="Arial" pitchFamily="34" charset="0"/>
                <a:ea typeface="Arial" pitchFamily="34" charset="-122"/>
                <a:cs typeface="Arial" pitchFamily="34" charset="-120"/>
              </a:rPr>
              <a:t>02 / AUSTAUSCHEN</a:t>
            </a:r>
            <a:endParaRPr lang="de-CH" sz="1320" dirty="0"/>
          </a:p>
        </p:txBody>
      </p:sp>
      <p:sp>
        <p:nvSpPr>
          <p:cNvPr id="5" name="Text 3"/>
          <p:cNvSpPr/>
          <p:nvPr/>
        </p:nvSpPr>
        <p:spPr>
          <a:xfrm>
            <a:off x="609600" y="6370320"/>
            <a:ext cx="10972800" cy="227838"/>
          </a:xfrm>
          <a:prstGeom prst="rect">
            <a:avLst/>
          </a:prstGeom>
          <a:noFill/>
          <a:ln/>
        </p:spPr>
        <p:txBody>
          <a:bodyPr wrap="square" lIns="0" tIns="0" rIns="0" bIns="0" rtlCol="0" anchor="t"/>
          <a:lstStyle/>
          <a:p>
            <a:pPr indent="0" marL="0">
              <a:buNone/>
            </a:pPr>
            <a:r>
              <a:rPr lang="de-CH" altLang="en-US" sz="1380" dirty="0">
                <a:solidFill>
                  <a:srgbClr val="C3CDDF"/>
                </a:solidFill>
                <a:latin typeface="Arial" pitchFamily="34" charset="0"/>
                <a:ea typeface="Arial" pitchFamily="34" charset="-122"/>
                <a:cs typeface="Arial" pitchFamily="34" charset="-120"/>
              </a:rPr>
              <a:t>Dojitai · Kostenlose Workshop-Box · dojitai.ch/fuer-trainer</a:t>
            </a:r>
            <a:endParaRPr lang="de-CH" sz="1380" dirty="0"/>
          </a:p>
        </p:txBody>
      </p:sp>
      <p:sp>
        <p:nvSpPr>
          <p:cNvPr id="6" name="Text 4"/>
          <p:cNvSpPr/>
          <p:nvPr/>
        </p:nvSpPr>
        <p:spPr>
          <a:xfrm>
            <a:off x="609600" y="1402080"/>
            <a:ext cx="10972800" cy="1347216"/>
          </a:xfrm>
          <a:prstGeom prst="rect">
            <a:avLst/>
          </a:prstGeom>
          <a:noFill/>
          <a:ln/>
        </p:spPr>
        <p:txBody>
          <a:bodyPr wrap="square" lIns="0" tIns="0" rIns="0" bIns="0" rtlCol="0" anchor="t"/>
          <a:lstStyle/>
          <a:p>
            <a:pPr indent="0" marL="0">
              <a:buNone/>
            </a:pPr>
            <a:r>
              <a:rPr lang="de-CH" altLang="en-US" sz="4080" b="1" dirty="0">
                <a:solidFill>
                  <a:srgbClr val="FFFFFF"/>
                </a:solidFill>
                <a:latin typeface="Arial" pitchFamily="34" charset="0"/>
                <a:ea typeface="Arial" pitchFamily="34" charset="-122"/>
                <a:cs typeface="Arial" pitchFamily="34" charset="-120"/>
              </a:rPr>
              <a:t>Was brauchst du</a:t>
            </a:r>
            <a:endParaRPr lang="de-CH" sz="4080" dirty="0"/>
          </a:p>
          <a:p>
            <a:pPr indent="0" marL="0">
              <a:buNone/>
            </a:pPr>
            <a:r>
              <a:rPr lang="de-CH" altLang="en-US" sz="4080" b="1" dirty="0">
                <a:solidFill>
                  <a:srgbClr val="FFFFFF"/>
                </a:solidFill>
                <a:latin typeface="Arial" pitchFamily="34" charset="0"/>
                <a:ea typeface="Arial" pitchFamily="34" charset="-122"/>
                <a:cs typeface="Arial" pitchFamily="34" charset="-120"/>
              </a:rPr>
              <a:t>im Gruppenchat?</a:t>
            </a:r>
            <a:endParaRPr lang="de-CH" sz="4080" dirty="0"/>
          </a:p>
        </p:txBody>
      </p:sp>
      <p:sp>
        <p:nvSpPr>
          <p:cNvPr id="7" name="Text 5"/>
          <p:cNvSpPr/>
          <p:nvPr/>
        </p:nvSpPr>
        <p:spPr>
          <a:xfrm>
            <a:off x="609600" y="2842260"/>
            <a:ext cx="10972800" cy="287274"/>
          </a:xfrm>
          <a:prstGeom prst="rect">
            <a:avLst/>
          </a:prstGeom>
          <a:noFill/>
          <a:ln/>
        </p:spPr>
        <p:txBody>
          <a:bodyPr wrap="square" lIns="0" tIns="0" rIns="0" bIns="0" rtlCol="0" anchor="t"/>
          <a:lstStyle/>
          <a:p>
            <a:pPr indent="0" marL="0">
              <a:buNone/>
            </a:pPr>
            <a:r>
              <a:rPr lang="de-CH" altLang="en-US" sz="1740" dirty="0">
                <a:solidFill>
                  <a:srgbClr val="C3CDDF"/>
                </a:solidFill>
                <a:latin typeface="Arial" pitchFamily="34" charset="0"/>
                <a:ea typeface="Arial" pitchFamily="34" charset="-122"/>
                <a:cs typeface="Arial" pitchFamily="34" charset="-120"/>
              </a:rPr>
              <a:t>Wählt zu zweit eine Frage. Das Quiz-Ergebnis darf privat bleiben.</a:t>
            </a:r>
            <a:endParaRPr lang="de-CH" sz="1740" dirty="0"/>
          </a:p>
        </p:txBody>
      </p:sp>
      <p:sp>
        <p:nvSpPr>
          <p:cNvPr id="8" name="Shape 6"/>
          <p:cNvSpPr/>
          <p:nvPr/>
        </p:nvSpPr>
        <p:spPr>
          <a:xfrm>
            <a:off x="609600" y="3474720"/>
            <a:ext cx="5334000" cy="1905000"/>
          </a:xfrm>
          <a:prstGeom prst="roundRect">
            <a:avLst>
              <a:gd name="adj" fmla="val 7200"/>
            </a:avLst>
          </a:prstGeom>
          <a:solidFill>
            <a:srgbClr val="213352"/>
          </a:solidFill>
          <a:ln w="12700">
            <a:solidFill>
              <a:srgbClr val="333333">
                <a:alpha val="0"/>
              </a:srgbClr>
            </a:solidFill>
            <a:prstDash val="solid"/>
          </a:ln>
        </p:spPr>
      </p:sp>
      <p:sp>
        <p:nvSpPr>
          <p:cNvPr id="9" name="Shape 7"/>
          <p:cNvSpPr/>
          <p:nvPr/>
        </p:nvSpPr>
        <p:spPr>
          <a:xfrm>
            <a:off x="6172200" y="3474720"/>
            <a:ext cx="5410200" cy="1905000"/>
          </a:xfrm>
          <a:prstGeom prst="roundRect">
            <a:avLst>
              <a:gd name="adj" fmla="val 7200"/>
            </a:avLst>
          </a:prstGeom>
          <a:solidFill>
            <a:srgbClr val="213352"/>
          </a:solidFill>
          <a:ln w="12700">
            <a:solidFill>
              <a:srgbClr val="333333">
                <a:alpha val="0"/>
              </a:srgbClr>
            </a:solidFill>
            <a:prstDash val="solid"/>
          </a:ln>
        </p:spPr>
      </p:sp>
      <p:sp>
        <p:nvSpPr>
          <p:cNvPr id="10" name="Text 8"/>
          <p:cNvSpPr/>
          <p:nvPr/>
        </p:nvSpPr>
        <p:spPr>
          <a:xfrm>
            <a:off x="883920" y="3741420"/>
            <a:ext cx="4724400" cy="227838"/>
          </a:xfrm>
          <a:prstGeom prst="rect">
            <a:avLst/>
          </a:prstGeom>
          <a:noFill/>
          <a:ln/>
        </p:spPr>
        <p:txBody>
          <a:bodyPr wrap="square" lIns="0" tIns="0" rIns="0" bIns="0" rtlCol="0" anchor="t"/>
          <a:lstStyle/>
          <a:p>
            <a:pPr indent="0" marL="0">
              <a:buNone/>
            </a:pPr>
            <a:r>
              <a:rPr lang="de-CH" altLang="en-US" sz="1380" b="1" dirty="0">
                <a:solidFill>
                  <a:srgbClr val="A7E3CE"/>
                </a:solidFill>
                <a:latin typeface="Arial" pitchFamily="34" charset="0"/>
                <a:ea typeface="Arial" pitchFamily="34" charset="-122"/>
                <a:cs typeface="Arial" pitchFamily="34" charset="-120"/>
              </a:rPr>
              <a:t>01 / BEI MIR</a:t>
            </a:r>
            <a:endParaRPr lang="de-CH" sz="1380" dirty="0"/>
          </a:p>
        </p:txBody>
      </p:sp>
      <p:sp>
        <p:nvSpPr>
          <p:cNvPr id="11" name="Text 9"/>
          <p:cNvSpPr/>
          <p:nvPr/>
        </p:nvSpPr>
        <p:spPr>
          <a:xfrm>
            <a:off x="883920" y="4168140"/>
            <a:ext cx="4724400" cy="693420"/>
          </a:xfrm>
          <a:prstGeom prst="rect">
            <a:avLst/>
          </a:prstGeom>
          <a:noFill/>
          <a:ln/>
        </p:spPr>
        <p:txBody>
          <a:bodyPr wrap="square" lIns="0" tIns="0" rIns="0" bIns="0" rtlCol="0" anchor="t"/>
          <a:lstStyle/>
          <a:p>
            <a:pPr indent="0" marL="0">
              <a:buNone/>
            </a:pPr>
            <a:r>
              <a:rPr lang="de-CH" altLang="en-US" sz="2100" dirty="0">
                <a:solidFill>
                  <a:srgbClr val="FFFFFF"/>
                </a:solidFill>
                <a:latin typeface="Arial" pitchFamily="34" charset="0"/>
                <a:ea typeface="Arial" pitchFamily="34" charset="-122"/>
                <a:cs typeface="Arial" pitchFamily="34" charset="-120"/>
              </a:rPr>
              <a:t>Welche Chat-Gewohnheit</a:t>
            </a:r>
            <a:endParaRPr lang="de-CH" sz="2100" dirty="0"/>
          </a:p>
          <a:p>
            <a:pPr indent="0" marL="0">
              <a:buNone/>
            </a:pPr>
            <a:r>
              <a:rPr lang="de-CH" altLang="en-US" sz="2100" dirty="0">
                <a:solidFill>
                  <a:srgbClr val="FFFFFF"/>
                </a:solidFill>
                <a:latin typeface="Arial" pitchFamily="34" charset="0"/>
                <a:ea typeface="Arial" pitchFamily="34" charset="-122"/>
                <a:cs typeface="Arial" pitchFamily="34" charset="-120"/>
              </a:rPr>
              <a:t>kennst du von dir selbst?</a:t>
            </a:r>
            <a:endParaRPr lang="de-CH" sz="2100" dirty="0"/>
          </a:p>
        </p:txBody>
      </p:sp>
      <p:sp>
        <p:nvSpPr>
          <p:cNvPr id="12" name="Text 10"/>
          <p:cNvSpPr/>
          <p:nvPr/>
        </p:nvSpPr>
        <p:spPr>
          <a:xfrm>
            <a:off x="6446520" y="3741420"/>
            <a:ext cx="4800600" cy="227838"/>
          </a:xfrm>
          <a:prstGeom prst="rect">
            <a:avLst/>
          </a:prstGeom>
          <a:noFill/>
          <a:ln/>
        </p:spPr>
        <p:txBody>
          <a:bodyPr wrap="square" lIns="0" tIns="0" rIns="0" bIns="0" rtlCol="0" anchor="t"/>
          <a:lstStyle/>
          <a:p>
            <a:pPr indent="0" marL="0">
              <a:buNone/>
            </a:pPr>
            <a:r>
              <a:rPr lang="de-CH" altLang="en-US" sz="1380" b="1" dirty="0">
                <a:solidFill>
                  <a:srgbClr val="A7E3CE"/>
                </a:solidFill>
                <a:latin typeface="Arial" pitchFamily="34" charset="0"/>
                <a:ea typeface="Arial" pitchFamily="34" charset="-122"/>
                <a:cs typeface="Arial" pitchFamily="34" charset="-120"/>
              </a:rPr>
              <a:t>02 / FÜR MICH</a:t>
            </a:r>
            <a:endParaRPr lang="de-CH" sz="1380" dirty="0"/>
          </a:p>
        </p:txBody>
      </p:sp>
      <p:sp>
        <p:nvSpPr>
          <p:cNvPr id="13" name="Text 11"/>
          <p:cNvSpPr/>
          <p:nvPr/>
        </p:nvSpPr>
        <p:spPr>
          <a:xfrm>
            <a:off x="6446520" y="4168140"/>
            <a:ext cx="4800600" cy="1040130"/>
          </a:xfrm>
          <a:prstGeom prst="rect">
            <a:avLst/>
          </a:prstGeom>
          <a:noFill/>
          <a:ln/>
        </p:spPr>
        <p:txBody>
          <a:bodyPr wrap="square" lIns="0" tIns="0" rIns="0" bIns="0" rtlCol="0" anchor="t"/>
          <a:lstStyle/>
          <a:p>
            <a:pPr indent="0" marL="0">
              <a:buNone/>
            </a:pPr>
            <a:r>
              <a:rPr lang="de-CH" altLang="en-US" sz="2100" dirty="0">
                <a:solidFill>
                  <a:srgbClr val="FFFFFF"/>
                </a:solidFill>
                <a:latin typeface="Arial" pitchFamily="34" charset="0"/>
                <a:ea typeface="Arial" pitchFamily="34" charset="-122"/>
                <a:cs typeface="Arial" pitchFamily="34" charset="-120"/>
              </a:rPr>
              <a:t>Was brauchst du, damit der</a:t>
            </a:r>
            <a:endParaRPr lang="de-CH" sz="2100" dirty="0"/>
          </a:p>
          <a:p>
            <a:pPr indent="0" marL="0">
              <a:buNone/>
            </a:pPr>
            <a:r>
              <a:rPr lang="de-CH" altLang="en-US" sz="2100" dirty="0">
                <a:solidFill>
                  <a:srgbClr val="FFFFFF"/>
                </a:solidFill>
                <a:latin typeface="Arial" pitchFamily="34" charset="0"/>
                <a:ea typeface="Arial" pitchFamily="34" charset="-122"/>
                <a:cs typeface="Arial" pitchFamily="34" charset="-120"/>
              </a:rPr>
              <a:t>Gruppenchat für dich</a:t>
            </a:r>
            <a:endParaRPr lang="de-CH" sz="2100" dirty="0"/>
          </a:p>
          <a:p>
            <a:pPr indent="0" marL="0">
              <a:buNone/>
            </a:pPr>
            <a:r>
              <a:rPr lang="de-CH" altLang="en-US" sz="2100" dirty="0">
                <a:solidFill>
                  <a:srgbClr val="FFFFFF"/>
                </a:solidFill>
                <a:latin typeface="Arial" pitchFamily="34" charset="0"/>
                <a:ea typeface="Arial" pitchFamily="34" charset="-122"/>
                <a:cs typeface="Arial" pitchFamily="34" charset="-120"/>
              </a:rPr>
              <a:t>gut funktioniert?</a:t>
            </a:r>
            <a:endParaRPr lang="de-CH" sz="2100" dirty="0"/>
          </a:p>
        </p:txBody>
      </p:sp>
      <p:sp>
        <p:nvSpPr>
          <p:cNvPr id="14" name="Text 12"/>
          <p:cNvSpPr/>
          <p:nvPr/>
        </p:nvSpPr>
        <p:spPr>
          <a:xfrm>
            <a:off x="609600" y="5684520"/>
            <a:ext cx="10972800" cy="277368"/>
          </a:xfrm>
          <a:prstGeom prst="rect">
            <a:avLst/>
          </a:prstGeom>
          <a:noFill/>
          <a:ln/>
        </p:spPr>
        <p:txBody>
          <a:bodyPr wrap="square" lIns="0" tIns="0" rIns="0" bIns="0" rtlCol="0" anchor="t"/>
          <a:lstStyle/>
          <a:p>
            <a:pPr indent="0" marL="0">
              <a:buNone/>
            </a:pPr>
            <a:r>
              <a:rPr lang="de-CH" altLang="en-US" sz="1680" dirty="0">
                <a:solidFill>
                  <a:srgbClr val="C3CDDF"/>
                </a:solidFill>
                <a:latin typeface="Arial" pitchFamily="34" charset="0"/>
                <a:ea typeface="Arial" pitchFamily="34" charset="-122"/>
                <a:cs typeface="Arial" pitchFamily="34" charset="-120"/>
              </a:rPr>
              <a:t>Über eigene Bedürfnisse sprechen. Andere nicht in Schubladen stecken.</a:t>
            </a:r>
            <a:endParaRPr lang="de-CH" sz="168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16233F"/>
        </a:solidFill>
      </p:bgPr>
    </p:bg>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gd name="adj" fmla="val 2000"/>
            </a:avLst>
          </a:prstGeom>
          <a:solidFill>
            <a:srgbClr val="16233F"/>
          </a:solidFill>
          <a:ln w="12700">
            <a:solidFill>
              <a:srgbClr val="333333">
                <a:alpha val="0"/>
              </a:srgbClr>
            </a:solidFill>
            <a:prstDash val="solid"/>
          </a:ln>
        </p:spPr>
      </p:sp>
      <p:sp>
        <p:nvSpPr>
          <p:cNvPr id="3" name="Shape 1"/>
          <p:cNvSpPr/>
          <p:nvPr/>
        </p:nvSpPr>
        <p:spPr>
          <a:xfrm>
            <a:off x="609600" y="548640"/>
            <a:ext cx="533400" cy="45720"/>
          </a:xfrm>
          <a:prstGeom prst="roundRect">
            <a:avLst>
              <a:gd name="adj" fmla="val 300000"/>
            </a:avLst>
          </a:prstGeom>
          <a:solidFill>
            <a:srgbClr val="F0D080"/>
          </a:solidFill>
          <a:ln w="12700">
            <a:solidFill>
              <a:srgbClr val="333333">
                <a:alpha val="0"/>
              </a:srgbClr>
            </a:solidFill>
            <a:prstDash val="solid"/>
          </a:ln>
        </p:spPr>
      </p:sp>
      <p:sp>
        <p:nvSpPr>
          <p:cNvPr id="4" name="Text 2"/>
          <p:cNvSpPr/>
          <p:nvPr/>
        </p:nvSpPr>
        <p:spPr>
          <a:xfrm>
            <a:off x="609600" y="838200"/>
            <a:ext cx="10668000" cy="217932"/>
          </a:xfrm>
          <a:prstGeom prst="rect">
            <a:avLst/>
          </a:prstGeom>
          <a:noFill/>
          <a:ln/>
        </p:spPr>
        <p:txBody>
          <a:bodyPr wrap="square" lIns="0" tIns="0" rIns="0" bIns="0" rtlCol="0" anchor="t"/>
          <a:lstStyle/>
          <a:p>
            <a:pPr indent="0" marL="0">
              <a:buNone/>
            </a:pPr>
            <a:r>
              <a:rPr lang="de-CH" altLang="en-US" sz="1320" b="1" dirty="0">
                <a:solidFill>
                  <a:srgbClr val="F0D080"/>
                </a:solidFill>
                <a:latin typeface="Arial" pitchFamily="34" charset="0"/>
                <a:ea typeface="Arial" pitchFamily="34" charset="-122"/>
                <a:cs typeface="Arial" pitchFamily="34" charset="-120"/>
              </a:rPr>
              <a:t>03 / VEREINBAREN</a:t>
            </a:r>
            <a:endParaRPr lang="de-CH" sz="1320" dirty="0"/>
          </a:p>
        </p:txBody>
      </p:sp>
      <p:sp>
        <p:nvSpPr>
          <p:cNvPr id="5" name="Text 3"/>
          <p:cNvSpPr/>
          <p:nvPr/>
        </p:nvSpPr>
        <p:spPr>
          <a:xfrm>
            <a:off x="609600" y="6370320"/>
            <a:ext cx="10972800" cy="227838"/>
          </a:xfrm>
          <a:prstGeom prst="rect">
            <a:avLst/>
          </a:prstGeom>
          <a:noFill/>
          <a:ln/>
        </p:spPr>
        <p:txBody>
          <a:bodyPr wrap="square" lIns="0" tIns="0" rIns="0" bIns="0" rtlCol="0" anchor="t"/>
          <a:lstStyle/>
          <a:p>
            <a:pPr indent="0" marL="0">
              <a:buNone/>
            </a:pPr>
            <a:r>
              <a:rPr lang="de-CH" altLang="en-US" sz="1380" dirty="0">
                <a:solidFill>
                  <a:srgbClr val="C3CDDF"/>
                </a:solidFill>
                <a:latin typeface="Arial" pitchFamily="34" charset="0"/>
                <a:ea typeface="Arial" pitchFamily="34" charset="-122"/>
                <a:cs typeface="Arial" pitchFamily="34" charset="-120"/>
              </a:rPr>
              <a:t>Dojitai · Kostenlose Workshop-Box · dojitai.ch/fuer-trainer</a:t>
            </a:r>
            <a:endParaRPr lang="de-CH" sz="1380" dirty="0"/>
          </a:p>
        </p:txBody>
      </p:sp>
      <p:sp>
        <p:nvSpPr>
          <p:cNvPr id="6" name="Text 4"/>
          <p:cNvSpPr/>
          <p:nvPr/>
        </p:nvSpPr>
        <p:spPr>
          <a:xfrm>
            <a:off x="609600" y="1402080"/>
            <a:ext cx="10972800" cy="1347216"/>
          </a:xfrm>
          <a:prstGeom prst="rect">
            <a:avLst/>
          </a:prstGeom>
          <a:noFill/>
          <a:ln/>
        </p:spPr>
        <p:txBody>
          <a:bodyPr wrap="square" lIns="0" tIns="0" rIns="0" bIns="0" rtlCol="0" anchor="t"/>
          <a:lstStyle/>
          <a:p>
            <a:pPr indent="0" marL="0">
              <a:buNone/>
            </a:pPr>
            <a:r>
              <a:rPr lang="de-CH" altLang="en-US" sz="4080" b="1" dirty="0">
                <a:solidFill>
                  <a:srgbClr val="FFFFFF"/>
                </a:solidFill>
                <a:latin typeface="Arial" pitchFamily="34" charset="0"/>
                <a:ea typeface="Arial" pitchFamily="34" charset="-122"/>
                <a:cs typeface="Arial" pitchFamily="34" charset="-120"/>
              </a:rPr>
              <a:t>Eine Regel.</a:t>
            </a:r>
            <a:endParaRPr lang="de-CH" sz="4080" dirty="0"/>
          </a:p>
          <a:p>
            <a:pPr indent="0" marL="0">
              <a:buNone/>
            </a:pPr>
            <a:r>
              <a:rPr lang="de-CH" altLang="en-US" sz="4080" b="1" dirty="0">
                <a:solidFill>
                  <a:srgbClr val="FFFFFF"/>
                </a:solidFill>
                <a:latin typeface="Arial" pitchFamily="34" charset="0"/>
                <a:ea typeface="Arial" pitchFamily="34" charset="-122"/>
                <a:cs typeface="Arial" pitchFamily="34" charset="-120"/>
              </a:rPr>
              <a:t>Gemeinsam ausprobieren.</a:t>
            </a:r>
            <a:endParaRPr lang="de-CH" sz="4080" dirty="0"/>
          </a:p>
        </p:txBody>
      </p:sp>
      <p:sp>
        <p:nvSpPr>
          <p:cNvPr id="7" name="Text 5"/>
          <p:cNvSpPr/>
          <p:nvPr/>
        </p:nvSpPr>
        <p:spPr>
          <a:xfrm>
            <a:off x="609600" y="2895600"/>
            <a:ext cx="10972800" cy="376428"/>
          </a:xfrm>
          <a:prstGeom prst="rect">
            <a:avLst/>
          </a:prstGeom>
          <a:noFill/>
          <a:ln/>
        </p:spPr>
        <p:txBody>
          <a:bodyPr wrap="square" lIns="0" tIns="0" rIns="0" bIns="0" rtlCol="0" anchor="t"/>
          <a:lstStyle/>
          <a:p>
            <a:pPr indent="0" marL="0">
              <a:buNone/>
            </a:pPr>
            <a:r>
              <a:rPr lang="de-CH" altLang="en-US" sz="2280" dirty="0">
                <a:solidFill>
                  <a:srgbClr val="A7E3CE"/>
                </a:solidFill>
                <a:latin typeface="Arial" pitchFamily="34" charset="0"/>
                <a:ea typeface="Arial" pitchFamily="34" charset="-122"/>
                <a:cs typeface="Arial" pitchFamily="34" charset="-120"/>
              </a:rPr>
              <a:t>Welche eine Chat-Regel wollen wir ausprobieren?</a:t>
            </a:r>
            <a:endParaRPr lang="de-CH" sz="2280" dirty="0"/>
          </a:p>
        </p:txBody>
      </p:sp>
      <p:sp>
        <p:nvSpPr>
          <p:cNvPr id="8" name="Shape 6"/>
          <p:cNvSpPr/>
          <p:nvPr/>
        </p:nvSpPr>
        <p:spPr>
          <a:xfrm>
            <a:off x="609600" y="3634740"/>
            <a:ext cx="10972800" cy="1699260"/>
          </a:xfrm>
          <a:prstGeom prst="roundRect">
            <a:avLst>
              <a:gd name="adj" fmla="val 8072"/>
            </a:avLst>
          </a:prstGeom>
          <a:solidFill>
            <a:srgbClr val="213352"/>
          </a:solidFill>
          <a:ln w="12700">
            <a:solidFill>
              <a:srgbClr val="333333">
                <a:alpha val="0"/>
              </a:srgbClr>
            </a:solidFill>
            <a:prstDash val="solid"/>
          </a:ln>
        </p:spPr>
      </p:sp>
      <p:sp>
        <p:nvSpPr>
          <p:cNvPr id="9" name="Text 7"/>
          <p:cNvSpPr/>
          <p:nvPr/>
        </p:nvSpPr>
        <p:spPr>
          <a:xfrm>
            <a:off x="883920" y="3886200"/>
            <a:ext cx="10424160" cy="227838"/>
          </a:xfrm>
          <a:prstGeom prst="rect">
            <a:avLst/>
          </a:prstGeom>
          <a:noFill/>
          <a:ln/>
        </p:spPr>
        <p:txBody>
          <a:bodyPr wrap="square" lIns="0" tIns="0" rIns="0" bIns="0" rtlCol="0" anchor="t"/>
          <a:lstStyle/>
          <a:p>
            <a:pPr indent="0" marL="0">
              <a:buNone/>
            </a:pPr>
            <a:r>
              <a:rPr lang="de-CH" altLang="en-US" sz="1380" b="1" dirty="0">
                <a:solidFill>
                  <a:srgbClr val="F0D080"/>
                </a:solidFill>
                <a:latin typeface="Arial" pitchFamily="34" charset="0"/>
                <a:ea typeface="Arial" pitchFamily="34" charset="-122"/>
                <a:cs typeface="Arial" pitchFamily="34" charset="-120"/>
              </a:rPr>
              <a:t>ZUM BEISPIEL</a:t>
            </a:r>
            <a:endParaRPr lang="de-CH" sz="1380" dirty="0"/>
          </a:p>
        </p:txBody>
      </p:sp>
      <p:sp>
        <p:nvSpPr>
          <p:cNvPr id="10" name="Text 8"/>
          <p:cNvSpPr/>
          <p:nvPr/>
        </p:nvSpPr>
        <p:spPr>
          <a:xfrm>
            <a:off x="883920" y="4274820"/>
            <a:ext cx="10424160" cy="733044"/>
          </a:xfrm>
          <a:prstGeom prst="rect">
            <a:avLst/>
          </a:prstGeom>
          <a:noFill/>
          <a:ln/>
        </p:spPr>
        <p:txBody>
          <a:bodyPr wrap="square" lIns="0" tIns="0" rIns="0" bIns="0" rtlCol="0" anchor="t"/>
          <a:lstStyle/>
          <a:p>
            <a:pPr indent="0" marL="0">
              <a:buNone/>
            </a:pPr>
            <a:r>
              <a:rPr lang="de-CH" altLang="en-US" sz="2220" dirty="0">
                <a:solidFill>
                  <a:srgbClr val="FFFFFF"/>
                </a:solidFill>
                <a:latin typeface="Arial" pitchFamily="34" charset="0"/>
                <a:ea typeface="Arial" pitchFamily="34" charset="-122"/>
                <a:cs typeface="Arial" pitchFamily="34" charset="-120"/>
              </a:rPr>
              <a:t>Dringendes klären wir per Anruf. Alles andere darf</a:t>
            </a:r>
            <a:endParaRPr lang="de-CH" sz="2220" dirty="0"/>
          </a:p>
          <a:p>
            <a:pPr indent="0" marL="0">
              <a:buNone/>
            </a:pPr>
            <a:r>
              <a:rPr lang="de-CH" altLang="en-US" sz="2220" dirty="0">
                <a:solidFill>
                  <a:srgbClr val="FFFFFF"/>
                </a:solidFill>
                <a:latin typeface="Arial" pitchFamily="34" charset="0"/>
                <a:ea typeface="Arial" pitchFamily="34" charset="-122"/>
                <a:cs typeface="Arial" pitchFamily="34" charset="-120"/>
              </a:rPr>
              <a:t>bis zum nächsten Arbeitstag warten.</a:t>
            </a:r>
            <a:endParaRPr lang="de-CH" sz="2220" dirty="0"/>
          </a:p>
        </p:txBody>
      </p:sp>
      <p:sp>
        <p:nvSpPr>
          <p:cNvPr id="11" name="Text 9"/>
          <p:cNvSpPr/>
          <p:nvPr/>
        </p:nvSpPr>
        <p:spPr>
          <a:xfrm>
            <a:off x="609600" y="5654040"/>
            <a:ext cx="10972800" cy="287274"/>
          </a:xfrm>
          <a:prstGeom prst="rect">
            <a:avLst/>
          </a:prstGeom>
          <a:noFill/>
          <a:ln/>
        </p:spPr>
        <p:txBody>
          <a:bodyPr wrap="square" lIns="0" tIns="0" rIns="0" bIns="0" rtlCol="0" anchor="t"/>
          <a:lstStyle/>
          <a:p>
            <a:pPr indent="0" marL="0">
              <a:buNone/>
            </a:pPr>
            <a:r>
              <a:rPr lang="de-CH" altLang="en-US" sz="1740" dirty="0">
                <a:solidFill>
                  <a:srgbClr val="C3CDDF"/>
                </a:solidFill>
                <a:latin typeface="Arial" pitchFamily="34" charset="0"/>
                <a:ea typeface="Arial" pitchFamily="34" charset="-122"/>
                <a:cs typeface="Arial" pitchFamily="34" charset="-120"/>
              </a:rPr>
              <a:t>Absprache notieren. Beim nächsten Treffen fragen: Hat sie geholfen?</a:t>
            </a:r>
            <a:endParaRPr lang="de-CH" sz="174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rial"/>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3</Slides>
  <Notes>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vt:i4>
      </vt:variant>
    </vt:vector>
  </HeadingPairs>
  <TitlesOfParts>
    <vt:vector size="6" baseType="lpstr">
      <vt:lpstr>Arial</vt:lpstr>
      <vt:lpstr>Calibri</vt:lpstr>
      <vt:lpstr>Office Theme</vt:lpstr>
      <vt:lpstr>Slide 1</vt:lpstr>
      <vt:lpstr>Slide 2</vt:lpstr>
      <vt:lpstr>Slide 3</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Warum nervt unser Gruppenchat?</dc:title>
  <dc:subject>Kostenloser Einstieg für Kommunikationstrainings</dc:subject>
  <dc:creator>Dojitai</dc:creator>
  <cp:lastModifiedBy>Dojitai</cp:lastModifiedBy>
  <cp:revision>1</cp:revision>
  <dcterms:created xsi:type="dcterms:W3CDTF">2026-09-08T22:23:42Z</dcterms:created>
  <dcterms:modified xsi:type="dcterms:W3CDTF">2026-09-08T22:23:42Z</dcterms:modified>
</cp:coreProperties>
</file>